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2"/>
  </p:notesMasterIdLst>
  <p:sldIdLst>
    <p:sldId id="256" r:id="rId2"/>
    <p:sldId id="257" r:id="rId3"/>
    <p:sldId id="258" r:id="rId4"/>
    <p:sldId id="272" r:id="rId5"/>
    <p:sldId id="259" r:id="rId6"/>
    <p:sldId id="262" r:id="rId7"/>
    <p:sldId id="264" r:id="rId8"/>
    <p:sldId id="263" r:id="rId9"/>
    <p:sldId id="277" r:id="rId10"/>
    <p:sldId id="267" r:id="rId11"/>
    <p:sldId id="268" r:id="rId12"/>
    <p:sldId id="273" r:id="rId13"/>
    <p:sldId id="270" r:id="rId14"/>
    <p:sldId id="274" r:id="rId15"/>
    <p:sldId id="280" r:id="rId16"/>
    <p:sldId id="278" r:id="rId17"/>
    <p:sldId id="279" r:id="rId18"/>
    <p:sldId id="271" r:id="rId19"/>
    <p:sldId id="281" r:id="rId20"/>
    <p:sldId id="282" r:id="rId2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60" d="100"/>
          <a:sy n="60" d="100"/>
        </p:scale>
        <p:origin x="-120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590C9F0-145A-412F-B46F-A7C60118448E}" type="datetimeFigureOut">
              <a:rPr lang="en-US" smtClean="0"/>
              <a:pPr/>
              <a:t>06/05/2014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D7D569E-9F56-4920-B8E7-E57EDB05FCF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7D569E-9F56-4920-B8E7-E57EDB05FCF1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06/05/2014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06/05/2014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06/05/2014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06/05/2014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06/05/2014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06/05/2014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06/05/2014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06/05/2014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06/05/2014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06/05/2014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06/05/2014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06/05/2014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ncbi.nlm.nih.gov/pubmed?term=Rush%20JK%5bAuthor%5d&amp;cauthor=true&amp;cauthor_uid=23774204" TargetMode="External"/><Relationship Id="rId7" Type="http://schemas.openxmlformats.org/officeDocument/2006/relationships/hyperlink" Target="http://www.ncbi.nlm.nih.gov/pubmed?term=Warner%20WC%20Jr%5bAuthor%5d&amp;cauthor=true&amp;cauthor_uid=23774204" TargetMode="External"/><Relationship Id="rId2" Type="http://schemas.openxmlformats.org/officeDocument/2006/relationships/hyperlink" Target="http://www.ncbi.nlm.nih.gov/pubmed/23774204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ncbi.nlm.nih.gov/pubmed?term=Beaty%20JH%5bAuthor%5d&amp;cauthor=true&amp;cauthor_uid=23774204" TargetMode="External"/><Relationship Id="rId5" Type="http://schemas.openxmlformats.org/officeDocument/2006/relationships/hyperlink" Target="http://www.ncbi.nlm.nih.gov/pubmed?term=Sawyer%20JR%5bAuthor%5d&amp;cauthor=true&amp;cauthor_uid=23774204" TargetMode="External"/><Relationship Id="rId4" Type="http://schemas.openxmlformats.org/officeDocument/2006/relationships/hyperlink" Target="http://www.ncbi.nlm.nih.gov/pubmed?term=Kelly%20DM%5bAuthor%5d&amp;cauthor=true&amp;cauthor_uid=23774204" TargetMode="Externa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ncbi.nlm.nih.gov/pubmed?term=Stannard%20JP%5bAuthor%5d&amp;cauthor=true&amp;cauthor_uid=7560035" TargetMode="External"/><Relationship Id="rId2" Type="http://schemas.openxmlformats.org/officeDocument/2006/relationships/hyperlink" Target="http://www.ncbi.nlm.nih.gov/pubmed/7560035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www.ncbi.nlm.nih.gov/pubmed?term=Wilkins%20KE%5bAuthor%5d&amp;cauthor=true&amp;cauthor_uid=7560035" TargetMode="External"/><Relationship Id="rId4" Type="http://schemas.openxmlformats.org/officeDocument/2006/relationships/hyperlink" Target="http://www.ncbi.nlm.nih.gov/pubmed?term=Christensen%20KP%5bAuthor%5d&amp;cauthor=true&amp;cauthor_uid=7560035" TargetMode="Externa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0.jpeg"/><Relationship Id="rId4" Type="http://schemas.openxmlformats.org/officeDocument/2006/relationships/image" Target="../media/image19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3581400"/>
            <a:ext cx="7851648" cy="1828800"/>
          </a:xfrm>
        </p:spPr>
        <p:txBody>
          <a:bodyPr>
            <a:normAutofit fontScale="90000"/>
          </a:bodyPr>
          <a:lstStyle/>
          <a:p>
            <a:pPr algn="ctr"/>
            <a:r>
              <a:rPr lang="en-US" sz="6700" dirty="0" smtClean="0">
                <a:solidFill>
                  <a:srgbClr val="FF0000"/>
                </a:solidFill>
              </a:rPr>
              <a:t>Using </a:t>
            </a:r>
            <a:r>
              <a:rPr lang="en-US" sz="6700" dirty="0">
                <a:solidFill>
                  <a:srgbClr val="FF0000"/>
                </a:solidFill>
              </a:rPr>
              <a:t>PAVLIK HARNESS </a:t>
            </a:r>
            <a:r>
              <a:rPr lang="en-US" sz="6700" dirty="0" smtClean="0">
                <a:solidFill>
                  <a:srgbClr val="FF0000"/>
                </a:solidFill>
              </a:rPr>
              <a:t>in treatment </a:t>
            </a:r>
            <a:r>
              <a:rPr lang="en-US" sz="6700" dirty="0">
                <a:solidFill>
                  <a:srgbClr val="FF0000"/>
                </a:solidFill>
              </a:rPr>
              <a:t>of </a:t>
            </a:r>
            <a:r>
              <a:rPr lang="en-US" sz="6700" dirty="0" smtClean="0">
                <a:solidFill>
                  <a:srgbClr val="FF0000"/>
                </a:solidFill>
              </a:rPr>
              <a:t>femoral </a:t>
            </a:r>
            <a:r>
              <a:rPr lang="en-US" sz="6700" dirty="0">
                <a:solidFill>
                  <a:srgbClr val="FF0000"/>
                </a:solidFill>
              </a:rPr>
              <a:t>f</a:t>
            </a:r>
            <a:r>
              <a:rPr lang="en-US" sz="6700" dirty="0" smtClean="0">
                <a:solidFill>
                  <a:srgbClr val="FF0000"/>
                </a:solidFill>
              </a:rPr>
              <a:t>ractures for newborns</a:t>
            </a:r>
            <a:r>
              <a:rPr lang="en-US" dirty="0">
                <a:solidFill>
                  <a:srgbClr val="FF0000"/>
                </a:solidFill>
              </a:rPr>
              <a:t/>
            </a:r>
            <a:br>
              <a:rPr lang="en-US" dirty="0">
                <a:solidFill>
                  <a:srgbClr val="FF0000"/>
                </a:solidFill>
              </a:rPr>
            </a:b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671390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6600" dirty="0" smtClean="0"/>
              <a:t>Forte</a:t>
            </a:r>
            <a:endParaRPr lang="en-US" sz="6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600" dirty="0" smtClean="0"/>
              <a:t>Don’t </a:t>
            </a:r>
            <a:r>
              <a:rPr lang="en-US" sz="3600" dirty="0"/>
              <a:t>Injure skin</a:t>
            </a:r>
          </a:p>
          <a:p>
            <a:r>
              <a:rPr lang="en-US" sz="3600" dirty="0"/>
              <a:t>Don’t stay at </a:t>
            </a:r>
            <a:r>
              <a:rPr lang="en-US" sz="3600" dirty="0" smtClean="0"/>
              <a:t>hospital</a:t>
            </a:r>
          </a:p>
          <a:p>
            <a:r>
              <a:rPr lang="en-US" sz="3600" dirty="0" smtClean="0"/>
              <a:t>Minimal </a:t>
            </a:r>
            <a:r>
              <a:rPr lang="en-US" sz="3600" dirty="0"/>
              <a:t>cost</a:t>
            </a:r>
            <a:endParaRPr lang="en-US" sz="3600" dirty="0" smtClean="0"/>
          </a:p>
          <a:p>
            <a:r>
              <a:rPr lang="en-US" sz="3600" dirty="0" smtClean="0"/>
              <a:t>Easy </a:t>
            </a:r>
            <a:r>
              <a:rPr lang="en-US" sz="3600" dirty="0"/>
              <a:t>to clean for </a:t>
            </a:r>
            <a:r>
              <a:rPr lang="en-US" sz="3600" dirty="0" smtClean="0"/>
              <a:t>baby</a:t>
            </a:r>
          </a:p>
          <a:p>
            <a:r>
              <a:rPr lang="en-US" sz="3600" dirty="0" smtClean="0"/>
              <a:t>Easy </a:t>
            </a:r>
            <a:r>
              <a:rPr lang="en-US" sz="3600" dirty="0"/>
              <a:t>for the breastfed </a:t>
            </a:r>
            <a:r>
              <a:rPr lang="en-US" sz="3600" dirty="0" smtClean="0"/>
              <a:t>baby</a:t>
            </a:r>
          </a:p>
          <a:p>
            <a:r>
              <a:rPr lang="en-US" sz="3600" dirty="0"/>
              <a:t>B</a:t>
            </a:r>
            <a:r>
              <a:rPr lang="en-US" sz="3600" dirty="0" smtClean="0"/>
              <a:t>aby </a:t>
            </a:r>
            <a:r>
              <a:rPr lang="en-US" sz="3600" dirty="0"/>
              <a:t>feel comfortable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947460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Evidence-based </a:t>
            </a:r>
            <a:r>
              <a:rPr lang="en-US" dirty="0"/>
              <a:t>medicine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u="sng" dirty="0">
                <a:hlinkClick r:id="rId2" tooltip="Journal of pediatric orthopedics."/>
              </a:rPr>
              <a:t>J </a:t>
            </a:r>
            <a:r>
              <a:rPr lang="en-US" u="sng" dirty="0" err="1">
                <a:hlinkClick r:id="rId2" tooltip="Journal of pediatric orthopedics."/>
              </a:rPr>
              <a:t>Pediatr</a:t>
            </a:r>
            <a:r>
              <a:rPr lang="en-US" u="sng" dirty="0">
                <a:hlinkClick r:id="rId2" tooltip="Journal of pediatric orthopedics."/>
              </a:rPr>
              <a:t> </a:t>
            </a:r>
            <a:r>
              <a:rPr lang="en-US" u="sng" dirty="0" err="1">
                <a:hlinkClick r:id="rId2" tooltip="Journal of pediatric orthopedics."/>
              </a:rPr>
              <a:t>Orthop</a:t>
            </a:r>
            <a:r>
              <a:rPr lang="en-US" u="sng" dirty="0">
                <a:hlinkClick r:id="rId2" tooltip="Journal of pediatric orthopedics."/>
              </a:rPr>
              <a:t>.</a:t>
            </a:r>
            <a:r>
              <a:rPr lang="en-US" dirty="0"/>
              <a:t> 2013 Sep;33(6):614-7. </a:t>
            </a:r>
            <a:r>
              <a:rPr lang="en-US" dirty="0" err="1"/>
              <a:t>doi</a:t>
            </a:r>
            <a:r>
              <a:rPr lang="en-US" dirty="0"/>
              <a:t>: 10.1097/BPO.0b013e318292464a</a:t>
            </a:r>
            <a:r>
              <a:rPr lang="en-US" dirty="0" smtClean="0"/>
              <a:t>.</a:t>
            </a:r>
            <a:endParaRPr lang="en-US" b="1" dirty="0"/>
          </a:p>
          <a:p>
            <a:r>
              <a:rPr lang="en-US" u="sng" dirty="0">
                <a:hlinkClick r:id="rId3"/>
              </a:rPr>
              <a:t>Rush JK</a:t>
            </a:r>
            <a:r>
              <a:rPr lang="en-US" baseline="30000" dirty="0"/>
              <a:t>1</a:t>
            </a:r>
            <a:r>
              <a:rPr lang="en-US" dirty="0"/>
              <a:t>, </a:t>
            </a:r>
            <a:r>
              <a:rPr lang="en-US" u="sng" dirty="0">
                <a:hlinkClick r:id="rId4"/>
              </a:rPr>
              <a:t>Kelly DM</a:t>
            </a:r>
            <a:r>
              <a:rPr lang="en-US" dirty="0"/>
              <a:t>, </a:t>
            </a:r>
            <a:r>
              <a:rPr lang="en-US" u="sng" dirty="0">
                <a:hlinkClick r:id="rId5"/>
              </a:rPr>
              <a:t>Sawyer JR</a:t>
            </a:r>
            <a:r>
              <a:rPr lang="en-US" dirty="0"/>
              <a:t>, </a:t>
            </a:r>
            <a:r>
              <a:rPr lang="en-US" u="sng" dirty="0" err="1">
                <a:hlinkClick r:id="rId6"/>
              </a:rPr>
              <a:t>Beaty</a:t>
            </a:r>
            <a:r>
              <a:rPr lang="en-US" u="sng" dirty="0">
                <a:hlinkClick r:id="rId6"/>
              </a:rPr>
              <a:t> JH</a:t>
            </a:r>
            <a:r>
              <a:rPr lang="en-US" dirty="0"/>
              <a:t>, </a:t>
            </a:r>
            <a:r>
              <a:rPr lang="en-US" u="sng" dirty="0">
                <a:hlinkClick r:id="rId7"/>
              </a:rPr>
              <a:t>Warner WC </a:t>
            </a:r>
            <a:r>
              <a:rPr lang="en-US" u="sng" dirty="0" err="1" smtClean="0">
                <a:hlinkClick r:id="rId7"/>
              </a:rPr>
              <a:t>Jr</a:t>
            </a:r>
            <a:endParaRPr lang="en-US" dirty="0"/>
          </a:p>
          <a:p>
            <a:pPr>
              <a:buFont typeface="Wingdings" pitchFamily="2" charset="2"/>
              <a:buChar char="Ø"/>
            </a:pPr>
            <a:r>
              <a:rPr lang="en-US" dirty="0"/>
              <a:t>Ten patients with 10 fractures met inclusion </a:t>
            </a:r>
            <a:r>
              <a:rPr lang="en-US" dirty="0" smtClean="0"/>
              <a:t>criteria</a:t>
            </a:r>
          </a:p>
          <a:p>
            <a:pPr>
              <a:buFont typeface="Wingdings" pitchFamily="2" charset="2"/>
              <a:buChar char="Ø"/>
            </a:pPr>
            <a:r>
              <a:rPr lang="en-US" dirty="0"/>
              <a:t> The average age of the patients : 2.2 </a:t>
            </a:r>
            <a:r>
              <a:rPr lang="en-US" dirty="0" smtClean="0"/>
              <a:t>months</a:t>
            </a:r>
          </a:p>
          <a:p>
            <a:pPr>
              <a:buFont typeface="Wingdings" pitchFamily="2" charset="2"/>
              <a:buChar char="Ø"/>
            </a:pPr>
            <a:r>
              <a:rPr lang="en-US" dirty="0"/>
              <a:t>The average duration of </a:t>
            </a:r>
            <a:r>
              <a:rPr lang="en-US" dirty="0" err="1"/>
              <a:t>Pavlik</a:t>
            </a:r>
            <a:r>
              <a:rPr lang="en-US" dirty="0"/>
              <a:t> harness treatment was 43 </a:t>
            </a:r>
            <a:r>
              <a:rPr lang="en-US" dirty="0" smtClean="0"/>
              <a:t>days</a:t>
            </a:r>
          </a:p>
          <a:p>
            <a:pPr>
              <a:buFont typeface="Wingdings" pitchFamily="2" charset="2"/>
              <a:buChar char="Ø"/>
            </a:pPr>
            <a:r>
              <a:rPr lang="en-US" dirty="0"/>
              <a:t>The average age at final follow-up was 5.2 years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604692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6000" dirty="0" smtClean="0"/>
              <a:t>Result</a:t>
            </a:r>
            <a:endParaRPr lang="en-US" sz="6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sz="3200" dirty="0" smtClean="0"/>
              <a:t>Treatment </a:t>
            </a:r>
            <a:r>
              <a:rPr lang="en-US" sz="3200" dirty="0"/>
              <a:t>with the </a:t>
            </a:r>
            <a:r>
              <a:rPr lang="en-US" sz="3200" dirty="0" err="1"/>
              <a:t>Pavlik</a:t>
            </a:r>
            <a:r>
              <a:rPr lang="en-US" sz="3200" dirty="0"/>
              <a:t> harness provides for excellent clinical outcomes with a minimal complication rate</a:t>
            </a:r>
          </a:p>
        </p:txBody>
      </p:sp>
    </p:spTree>
    <p:extLst>
      <p:ext uri="{BB962C8B-B14F-4D97-AF65-F5344CB8AC3E}">
        <p14:creationId xmlns="" xmlns:p14="http://schemas.microsoft.com/office/powerpoint/2010/main" val="1605022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Evidence-based medicine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u="sng" dirty="0">
                <a:hlinkClick r:id="rId2" tooltip="Journal of pediatric orthopedics."/>
              </a:rPr>
              <a:t>J </a:t>
            </a:r>
            <a:r>
              <a:rPr lang="en-US" sz="2800" u="sng" dirty="0" err="1">
                <a:hlinkClick r:id="rId2" tooltip="Journal of pediatric orthopedics."/>
              </a:rPr>
              <a:t>Pediatr</a:t>
            </a:r>
            <a:r>
              <a:rPr lang="en-US" sz="2800" u="sng" dirty="0">
                <a:hlinkClick r:id="rId2" tooltip="Journal of pediatric orthopedics."/>
              </a:rPr>
              <a:t> </a:t>
            </a:r>
            <a:r>
              <a:rPr lang="en-US" sz="2800" u="sng" dirty="0" err="1">
                <a:hlinkClick r:id="rId2" tooltip="Journal of pediatric orthopedics."/>
              </a:rPr>
              <a:t>Orthop</a:t>
            </a:r>
            <a:r>
              <a:rPr lang="en-US" sz="2800" u="sng" dirty="0">
                <a:hlinkClick r:id="rId2" tooltip="Journal of pediatric orthopedics."/>
              </a:rPr>
              <a:t>.</a:t>
            </a:r>
            <a:r>
              <a:rPr lang="en-US" sz="2800" dirty="0"/>
              <a:t> 1995 Jul-Aug;15(4):</a:t>
            </a:r>
            <a:r>
              <a:rPr lang="en-US" sz="2800" dirty="0" smtClean="0"/>
              <a:t>461-6.</a:t>
            </a:r>
          </a:p>
          <a:p>
            <a:r>
              <a:rPr lang="en-US" sz="2800" u="sng" dirty="0" err="1" smtClean="0">
                <a:hlinkClick r:id="rId3"/>
              </a:rPr>
              <a:t>Stannard</a:t>
            </a:r>
            <a:r>
              <a:rPr lang="en-US" sz="2800" u="sng" dirty="0" smtClean="0">
                <a:hlinkClick r:id="rId3"/>
              </a:rPr>
              <a:t> </a:t>
            </a:r>
            <a:r>
              <a:rPr lang="en-US" sz="2800" u="sng" dirty="0">
                <a:hlinkClick r:id="rId3"/>
              </a:rPr>
              <a:t>JP</a:t>
            </a:r>
            <a:r>
              <a:rPr lang="en-US" sz="2800" baseline="30000" dirty="0"/>
              <a:t>1</a:t>
            </a:r>
            <a:r>
              <a:rPr lang="en-US" sz="2800" dirty="0"/>
              <a:t>, </a:t>
            </a:r>
            <a:r>
              <a:rPr lang="en-US" sz="2800" u="sng" dirty="0">
                <a:hlinkClick r:id="rId4"/>
              </a:rPr>
              <a:t>Christensen KP</a:t>
            </a:r>
            <a:r>
              <a:rPr lang="en-US" sz="2800" dirty="0"/>
              <a:t>, </a:t>
            </a:r>
            <a:r>
              <a:rPr lang="en-US" sz="2800" u="sng" dirty="0">
                <a:hlinkClick r:id="rId5"/>
              </a:rPr>
              <a:t>Wilkins KE</a:t>
            </a:r>
            <a:r>
              <a:rPr lang="en-US" sz="2800" dirty="0" smtClean="0"/>
              <a:t>.</a:t>
            </a:r>
          </a:p>
          <a:p>
            <a:pPr>
              <a:buFont typeface="Wingdings" pitchFamily="2" charset="2"/>
              <a:buChar char="Ø"/>
            </a:pPr>
            <a:r>
              <a:rPr lang="en-US" sz="2800" dirty="0"/>
              <a:t>Fourteen patients with 16 femur fractures sustained between birth and 18 months of age were treated with a </a:t>
            </a:r>
            <a:r>
              <a:rPr lang="en-US" sz="2800" dirty="0" err="1"/>
              <a:t>Pavlik</a:t>
            </a:r>
            <a:r>
              <a:rPr lang="en-US" sz="2800" dirty="0"/>
              <a:t> </a:t>
            </a:r>
            <a:r>
              <a:rPr lang="en-US" sz="2800" dirty="0" smtClean="0"/>
              <a:t>harness</a:t>
            </a:r>
          </a:p>
          <a:p>
            <a:pPr>
              <a:buFont typeface="Wingdings" pitchFamily="2" charset="2"/>
              <a:buChar char="Ø"/>
            </a:pPr>
            <a:r>
              <a:rPr lang="en-US" sz="2800" dirty="0"/>
              <a:t>All of the fractures went on to stable union within 5 weeks </a:t>
            </a:r>
          </a:p>
          <a:p>
            <a:pPr>
              <a:buFont typeface="Wingdings" pitchFamily="2" charset="2"/>
              <a:buChar char="Ø"/>
            </a:pPr>
            <a:r>
              <a:rPr lang="en-US" dirty="0"/>
              <a:t>The average time at final follow-up was 20.1 months</a:t>
            </a:r>
          </a:p>
        </p:txBody>
      </p:sp>
    </p:spTree>
    <p:extLst>
      <p:ext uri="{BB962C8B-B14F-4D97-AF65-F5344CB8AC3E}">
        <p14:creationId xmlns="" xmlns:p14="http://schemas.microsoft.com/office/powerpoint/2010/main" val="548489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5400" dirty="0"/>
              <a:t>Result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All of the fractures healed in good alignment, with leg-length discrepancies &lt; 1 </a:t>
            </a:r>
            <a:r>
              <a:rPr lang="en-US" sz="2800" dirty="0" smtClean="0"/>
              <a:t>cm</a:t>
            </a:r>
          </a:p>
          <a:p>
            <a:r>
              <a:rPr lang="en-US" sz="2800" dirty="0"/>
              <a:t>There have been no adverse results or complications as a result of treatment with the </a:t>
            </a:r>
            <a:r>
              <a:rPr lang="en-US" sz="2800" dirty="0" err="1"/>
              <a:t>Pavlik</a:t>
            </a:r>
            <a:r>
              <a:rPr lang="en-US" sz="2800" dirty="0"/>
              <a:t> harness to treat femur fractures</a:t>
            </a:r>
          </a:p>
        </p:txBody>
      </p:sp>
    </p:spTree>
    <p:extLst>
      <p:ext uri="{BB962C8B-B14F-4D97-AF65-F5344CB8AC3E}">
        <p14:creationId xmlns="" xmlns:p14="http://schemas.microsoft.com/office/powerpoint/2010/main" val="1978039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D:\Dao\dulieu\DAO\hinh chinhhinh\gayxdui\Vy-10-2013\29.10.2013\29-10-2013 (4)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28074"/>
            <a:ext cx="4114800" cy="30861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D:\Dao\dulieu\DAO\hinh chinhhinh\gayxdui\Vy-10-2013\29.10.2013\29-10-2013 (1)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1947612" y="2854367"/>
            <a:ext cx="4639176" cy="347938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D:\Dao\dulieu\DAO\hinh chinhhinh\gayxdui\Vy-10-2013\5.11.2013.Vy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64618" y="-8021"/>
            <a:ext cx="3479382" cy="463917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096067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Dao\dulieu\DAO\hinh chinhhinh\gayxdui\Hình0067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r="7130" b="8294"/>
          <a:stretch/>
        </p:blipFill>
        <p:spPr bwMode="auto">
          <a:xfrm>
            <a:off x="228600" y="152400"/>
            <a:ext cx="2858984" cy="352895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D:\Dao\dulieu\DAO\hinh chinhhinh\gayxdui\gay x.dui-hai\ngay 4.1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11067"/>
          <a:stretch/>
        </p:blipFill>
        <p:spPr bwMode="auto">
          <a:xfrm>
            <a:off x="4797630" y="792069"/>
            <a:ext cx="4262549" cy="256876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D:\Dao\dulieu\DAO\hinh chinhhinh\gayxdui\gay x.dui-hai\ngay 4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96872" y="4000500"/>
            <a:ext cx="4436828" cy="250115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Down Arrow 1"/>
          <p:cNvSpPr/>
          <p:nvPr/>
        </p:nvSpPr>
        <p:spPr>
          <a:xfrm rot="21002135">
            <a:off x="3863125" y="4023710"/>
            <a:ext cx="304800" cy="419100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6" name="Down Arrow 5"/>
          <p:cNvSpPr/>
          <p:nvPr/>
        </p:nvSpPr>
        <p:spPr>
          <a:xfrm rot="19517779">
            <a:off x="504296" y="414905"/>
            <a:ext cx="318082" cy="532512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Down Arrow 6"/>
          <p:cNvSpPr/>
          <p:nvPr/>
        </p:nvSpPr>
        <p:spPr>
          <a:xfrm rot="19517779">
            <a:off x="6219296" y="1033782"/>
            <a:ext cx="318082" cy="532512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516330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D:\Dao\dulieu\DAO\hinh chinhhinh\gayxdui\gay x.dui-hai\20082013;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72250" y="2971800"/>
            <a:ext cx="2571750" cy="3429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D:\Dao\dulieu\DAO\hinh chinhhinh\gayxdui\gay x.dui-hai\sau 3 w.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7890" r="5410" b="5990"/>
          <a:stretch/>
        </p:blipFill>
        <p:spPr bwMode="auto">
          <a:xfrm>
            <a:off x="35625" y="274617"/>
            <a:ext cx="2873829" cy="415487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D:\Dao\dulieu\DAO\hinh chinhhinh\gayxdui\gay x.dui-hai\2008,2013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7896" y="1600199"/>
            <a:ext cx="3514354" cy="468580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Down Arrow 1"/>
          <p:cNvSpPr/>
          <p:nvPr/>
        </p:nvSpPr>
        <p:spPr>
          <a:xfrm rot="19517779">
            <a:off x="6905097" y="4210126"/>
            <a:ext cx="318082" cy="532512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Down Arrow 6"/>
          <p:cNvSpPr/>
          <p:nvPr/>
        </p:nvSpPr>
        <p:spPr>
          <a:xfrm rot="19517779">
            <a:off x="3552296" y="2557782"/>
            <a:ext cx="318082" cy="532512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00265382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6600" dirty="0" smtClean="0"/>
              <a:t>Conclusion</a:t>
            </a:r>
            <a:endParaRPr lang="en-US" sz="6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2800" dirty="0"/>
              <a:t>There are </a:t>
            </a:r>
            <a:r>
              <a:rPr lang="en-US" sz="2800" dirty="0" smtClean="0"/>
              <a:t>many treatment </a:t>
            </a:r>
            <a:r>
              <a:rPr lang="en-US" sz="2800" dirty="0"/>
              <a:t>of </a:t>
            </a:r>
            <a:r>
              <a:rPr lang="en-US" sz="2800" dirty="0" smtClean="0"/>
              <a:t>femoral fractures </a:t>
            </a:r>
            <a:r>
              <a:rPr lang="en-US" sz="2800" dirty="0"/>
              <a:t>in neonates. </a:t>
            </a:r>
            <a:endParaRPr lang="en-US" sz="2800" dirty="0" smtClean="0"/>
          </a:p>
          <a:p>
            <a:r>
              <a:rPr lang="en-US" sz="2800" dirty="0" smtClean="0"/>
              <a:t>However </a:t>
            </a:r>
            <a:r>
              <a:rPr lang="en-US" sz="2800" dirty="0" err="1"/>
              <a:t>pavlik</a:t>
            </a:r>
            <a:r>
              <a:rPr lang="en-US" sz="2800" dirty="0"/>
              <a:t> harness use in the treatment of positive results </a:t>
            </a:r>
            <a:r>
              <a:rPr lang="en-US" sz="2800" dirty="0" smtClean="0"/>
              <a:t>by :</a:t>
            </a:r>
          </a:p>
          <a:p>
            <a:pPr>
              <a:buFont typeface="Wingdings" pitchFamily="2" charset="2"/>
              <a:buChar char="Ø"/>
            </a:pPr>
            <a:r>
              <a:rPr lang="en-US" sz="2800" dirty="0" smtClean="0"/>
              <a:t>reducing </a:t>
            </a:r>
            <a:r>
              <a:rPr lang="en-US" sz="2800" dirty="0"/>
              <a:t>the hospital </a:t>
            </a:r>
            <a:r>
              <a:rPr lang="en-US" sz="2800" dirty="0" smtClean="0"/>
              <a:t>stay</a:t>
            </a:r>
          </a:p>
          <a:p>
            <a:pPr>
              <a:buFont typeface="Wingdings" pitchFamily="2" charset="2"/>
              <a:buChar char="Ø"/>
            </a:pPr>
            <a:r>
              <a:rPr lang="en-US" sz="2800" dirty="0"/>
              <a:t>M</a:t>
            </a:r>
            <a:r>
              <a:rPr lang="en-US" sz="2800" dirty="0" smtClean="0"/>
              <a:t>inimal </a:t>
            </a:r>
            <a:r>
              <a:rPr lang="en-US" sz="2800" dirty="0"/>
              <a:t>cost</a:t>
            </a:r>
            <a:endParaRPr lang="en-US" sz="2800" dirty="0" smtClean="0"/>
          </a:p>
          <a:p>
            <a:pPr>
              <a:buFont typeface="Wingdings" pitchFamily="2" charset="2"/>
              <a:buChar char="Ø"/>
            </a:pPr>
            <a:r>
              <a:rPr lang="en-US" sz="2800" dirty="0" smtClean="0"/>
              <a:t> </a:t>
            </a:r>
            <a:r>
              <a:rPr lang="en-US" sz="2800" dirty="0"/>
              <a:t>help them </a:t>
            </a:r>
            <a:r>
              <a:rPr lang="en-US" sz="2800" dirty="0" smtClean="0"/>
              <a:t>comfortable</a:t>
            </a:r>
          </a:p>
          <a:p>
            <a:pPr>
              <a:buFont typeface="Wingdings" pitchFamily="2" charset="2"/>
              <a:buChar char="Ø"/>
            </a:pPr>
            <a:r>
              <a:rPr lang="en-US" sz="2800" dirty="0" smtClean="0"/>
              <a:t>easy </a:t>
            </a:r>
            <a:r>
              <a:rPr lang="en-US" sz="2800" dirty="0"/>
              <a:t>to care for </a:t>
            </a:r>
            <a:r>
              <a:rPr lang="en-US" sz="2800" dirty="0" smtClean="0"/>
              <a:t>baby</a:t>
            </a:r>
          </a:p>
          <a:p>
            <a:pPr>
              <a:buFont typeface="Wingdings" pitchFamily="2" charset="2"/>
              <a:buChar char="Ø"/>
            </a:pPr>
            <a:r>
              <a:rPr lang="en-US" sz="2800" dirty="0" smtClean="0"/>
              <a:t>avoid </a:t>
            </a:r>
            <a:r>
              <a:rPr lang="en-US" sz="2800" dirty="0"/>
              <a:t>the Injure </a:t>
            </a:r>
            <a:r>
              <a:rPr lang="en-US" sz="2800" dirty="0" smtClean="0"/>
              <a:t>skin caused </a:t>
            </a:r>
            <a:r>
              <a:rPr lang="en-US" sz="2800" dirty="0"/>
              <a:t>by other methods</a:t>
            </a:r>
          </a:p>
        </p:txBody>
      </p:sp>
    </p:spTree>
    <p:extLst>
      <p:ext uri="{BB962C8B-B14F-4D97-AF65-F5344CB8AC3E}">
        <p14:creationId xmlns="" xmlns:p14="http://schemas.microsoft.com/office/powerpoint/2010/main" val="1244708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28600"/>
            <a:ext cx="8229600" cy="1143000"/>
          </a:xfrm>
        </p:spPr>
        <p:txBody>
          <a:bodyPr/>
          <a:lstStyle/>
          <a:p>
            <a:pPr algn="ctr"/>
            <a:r>
              <a:rPr lang="en-US" dirty="0" smtClean="0"/>
              <a:t>Reference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1800" dirty="0" err="1" smtClean="0"/>
              <a:t>Bs</a:t>
            </a:r>
            <a:r>
              <a:rPr lang="en-US" sz="1800" dirty="0" smtClean="0"/>
              <a:t> </a:t>
            </a:r>
            <a:r>
              <a:rPr lang="en-US" sz="1800" dirty="0" err="1" smtClean="0"/>
              <a:t>Nguyễn</a:t>
            </a:r>
            <a:r>
              <a:rPr lang="en-US" sz="1800" dirty="0" smtClean="0"/>
              <a:t> </a:t>
            </a:r>
            <a:r>
              <a:rPr lang="en-US" sz="1800" dirty="0" err="1" smtClean="0"/>
              <a:t>văn</a:t>
            </a:r>
            <a:r>
              <a:rPr lang="en-US" sz="1800" dirty="0" smtClean="0"/>
              <a:t> </a:t>
            </a:r>
            <a:r>
              <a:rPr lang="en-US" sz="1800" dirty="0" err="1" smtClean="0"/>
              <a:t>Tiếp,Nhân</a:t>
            </a:r>
            <a:r>
              <a:rPr lang="en-US" sz="1800" dirty="0" smtClean="0"/>
              <a:t>  3 </a:t>
            </a:r>
            <a:r>
              <a:rPr lang="en-US" sz="1800" dirty="0" err="1" smtClean="0"/>
              <a:t>trường</a:t>
            </a:r>
            <a:r>
              <a:rPr lang="en-US" sz="1800" dirty="0" smtClean="0"/>
              <a:t> </a:t>
            </a:r>
            <a:r>
              <a:rPr lang="en-US" sz="1800" dirty="0" err="1" smtClean="0"/>
              <a:t>hợp</a:t>
            </a:r>
            <a:r>
              <a:rPr lang="en-US" sz="1800" dirty="0" smtClean="0"/>
              <a:t> </a:t>
            </a:r>
            <a:r>
              <a:rPr lang="en-US" sz="1800" dirty="0" err="1" smtClean="0"/>
              <a:t>gãy</a:t>
            </a:r>
            <a:r>
              <a:rPr lang="en-US" sz="1800" dirty="0" smtClean="0"/>
              <a:t> </a:t>
            </a:r>
            <a:r>
              <a:rPr lang="en-US" sz="1800" dirty="0" err="1" smtClean="0"/>
              <a:t>xương</a:t>
            </a:r>
            <a:r>
              <a:rPr lang="en-US" sz="1800" dirty="0" smtClean="0"/>
              <a:t> </a:t>
            </a:r>
            <a:r>
              <a:rPr lang="en-US" sz="1800" dirty="0" err="1" smtClean="0"/>
              <a:t>đùi</a:t>
            </a:r>
            <a:r>
              <a:rPr lang="en-US" sz="1800" dirty="0" smtClean="0"/>
              <a:t> </a:t>
            </a:r>
            <a:r>
              <a:rPr lang="en-US" sz="1800" dirty="0" err="1" smtClean="0"/>
              <a:t>sơ</a:t>
            </a:r>
            <a:r>
              <a:rPr lang="en-US" sz="1800" dirty="0" smtClean="0"/>
              <a:t> </a:t>
            </a:r>
            <a:r>
              <a:rPr lang="en-US" sz="1800" dirty="0" err="1" smtClean="0"/>
              <a:t>sinh</a:t>
            </a:r>
            <a:endParaRPr lang="en-US" sz="1800" dirty="0"/>
          </a:p>
          <a:p>
            <a:r>
              <a:rPr lang="en-US" sz="1800" dirty="0"/>
              <a:t/>
            </a:r>
            <a:br>
              <a:rPr lang="en-US" sz="1800" dirty="0"/>
            </a:br>
            <a:endParaRPr lang="en-US" sz="1800" dirty="0"/>
          </a:p>
          <a:p>
            <a:r>
              <a:rPr lang="en-US" sz="1800" dirty="0"/>
              <a:t>http://orthoinfo.aaos.org/topic.cfm?topic=a00424</a:t>
            </a:r>
            <a:br>
              <a:rPr lang="en-US" sz="1800" dirty="0"/>
            </a:br>
            <a:endParaRPr lang="en-US" sz="1800" dirty="0"/>
          </a:p>
          <a:p>
            <a:r>
              <a:rPr lang="en-US" sz="1800" dirty="0"/>
              <a:t>http://www.orthobullets.com/pediatrics/4019/femur-fractures--pediatric</a:t>
            </a:r>
            <a:br>
              <a:rPr lang="en-US" sz="1800" dirty="0"/>
            </a:br>
            <a:endParaRPr lang="en-US" sz="1800" dirty="0"/>
          </a:p>
          <a:p>
            <a:r>
              <a:rPr lang="en-US" sz="1800" dirty="0"/>
              <a:t>http://www.ima.org.il/FilesUpload/IMAJ/0/43/21981.pdf</a:t>
            </a:r>
            <a:br>
              <a:rPr lang="en-US" sz="1800" dirty="0"/>
            </a:br>
            <a:endParaRPr lang="en-US" sz="1800" dirty="0"/>
          </a:p>
          <a:p>
            <a:r>
              <a:rPr lang="en-US" sz="1800" dirty="0"/>
              <a:t>http://emedicine.medscape.com/article/1246915-overview</a:t>
            </a:r>
            <a:br>
              <a:rPr lang="en-US" sz="1800" dirty="0"/>
            </a:br>
            <a:endParaRPr lang="en-US" sz="1800" dirty="0"/>
          </a:p>
          <a:p>
            <a:r>
              <a:rPr lang="en-US" sz="1800" dirty="0"/>
              <a:t>http://orthopedics.about.com/od/pediatricorthopedics/p/birthinjuries.htm</a:t>
            </a:r>
          </a:p>
          <a:p>
            <a:endParaRPr lang="en-US" sz="1800" dirty="0"/>
          </a:p>
        </p:txBody>
      </p:sp>
    </p:spTree>
    <p:extLst>
      <p:ext uri="{BB962C8B-B14F-4D97-AF65-F5344CB8AC3E}">
        <p14:creationId xmlns="" xmlns:p14="http://schemas.microsoft.com/office/powerpoint/2010/main" val="3969568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229600" cy="914400"/>
          </a:xfrm>
        </p:spPr>
        <p:txBody>
          <a:bodyPr>
            <a:normAutofit fontScale="90000"/>
          </a:bodyPr>
          <a:lstStyle/>
          <a:p>
            <a:pPr algn="ctr"/>
            <a:r>
              <a:rPr lang="en-US" sz="6600" dirty="0">
                <a:solidFill>
                  <a:srgbClr val="FF0000"/>
                </a:solidFill>
              </a:rPr>
              <a:t>O</a:t>
            </a:r>
            <a:r>
              <a:rPr lang="en-US" sz="6600" dirty="0" smtClean="0">
                <a:solidFill>
                  <a:srgbClr val="FF0000"/>
                </a:solidFill>
              </a:rPr>
              <a:t>verview</a:t>
            </a:r>
            <a:endParaRPr lang="en-US" sz="6600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382000" cy="3855720"/>
          </a:xfrm>
        </p:spPr>
        <p:txBody>
          <a:bodyPr>
            <a:normAutofit/>
          </a:bodyPr>
          <a:lstStyle/>
          <a:p>
            <a:r>
              <a:rPr lang="en-US" sz="3200" dirty="0"/>
              <a:t>Femoral Fractures are rare. Especially in </a:t>
            </a:r>
            <a:r>
              <a:rPr lang="en-US" sz="3200" dirty="0" smtClean="0"/>
              <a:t>Neonates</a:t>
            </a:r>
          </a:p>
          <a:p>
            <a:r>
              <a:rPr lang="en-US" sz="3200" dirty="0" smtClean="0"/>
              <a:t>The </a:t>
            </a:r>
            <a:r>
              <a:rPr lang="en-US" sz="3200" dirty="0"/>
              <a:t>thighbone (femur) is the largest and strongest bone in the body. </a:t>
            </a:r>
            <a:endParaRPr lang="en-US" sz="3200" dirty="0" smtClean="0"/>
          </a:p>
          <a:p>
            <a:r>
              <a:rPr lang="en-US" sz="3200" dirty="0" smtClean="0"/>
              <a:t>It </a:t>
            </a:r>
            <a:r>
              <a:rPr lang="en-US" sz="3200" dirty="0"/>
              <a:t>can break when a child experiences a sudden forceful impact</a:t>
            </a:r>
            <a:r>
              <a:rPr lang="en-US" sz="2400" dirty="0"/>
              <a:t>.</a:t>
            </a:r>
          </a:p>
        </p:txBody>
      </p:sp>
      <p:pic>
        <p:nvPicPr>
          <p:cNvPr id="4" name="Content Placeholder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-149" t="4920" r="8210" b="20749"/>
          <a:stretch/>
        </p:blipFill>
        <p:spPr>
          <a:xfrm>
            <a:off x="5029200" y="4046134"/>
            <a:ext cx="4105701" cy="2643949"/>
          </a:xfrm>
          <a:prstGeom prst="rect">
            <a:avLst/>
          </a:prstGeom>
        </p:spPr>
      </p:pic>
      <p:sp>
        <p:nvSpPr>
          <p:cNvPr id="5" name="Down Arrow 4"/>
          <p:cNvSpPr/>
          <p:nvPr/>
        </p:nvSpPr>
        <p:spPr>
          <a:xfrm>
            <a:off x="6861977" y="4191000"/>
            <a:ext cx="381000" cy="755886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475288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1250" name="Picture 2" descr="Untitled-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23200" y="3505200"/>
            <a:ext cx="1168400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1251" name="Picture 3" descr="Bear 6-1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7800" y="4876800"/>
            <a:ext cx="1136650" cy="1358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1252" name="Picture 4" descr="Bear 0-6M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0" y="5181600"/>
            <a:ext cx="1689100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5" name="WordArt 6"/>
          <p:cNvSpPr>
            <a:spLocks noChangeArrowheads="1" noChangeShapeType="1" noTextEdit="1"/>
          </p:cNvSpPr>
          <p:nvPr/>
        </p:nvSpPr>
        <p:spPr bwMode="auto">
          <a:xfrm>
            <a:off x="1295400" y="3886200"/>
            <a:ext cx="6553200" cy="990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en-US" sz="3600" kern="10" dirty="0" smtClean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195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THANK YOU</a:t>
            </a:r>
            <a:endParaRPr lang="en-US" sz="3600" kern="10" dirty="0">
              <a:ln w="12700">
                <a:solidFill>
                  <a:srgbClr val="3333CC"/>
                </a:solidFill>
                <a:round/>
                <a:headEnd/>
                <a:tailEnd/>
              </a:ln>
              <a:solidFill>
                <a:srgbClr val="B2B2B2">
                  <a:alpha val="50195"/>
                </a:srgbClr>
              </a:solidFill>
              <a:effectLst>
                <a:outerShdw dist="45791" dir="2021404" algn="ctr" rotWithShape="0">
                  <a:srgbClr val="9999FF"/>
                </a:outerShdw>
              </a:effectLst>
              <a:latin typeface="Arial"/>
              <a:cs typeface="Arial"/>
            </a:endParaRPr>
          </a:p>
        </p:txBody>
      </p:sp>
      <p:pic>
        <p:nvPicPr>
          <p:cNvPr id="181255" name="Picture 7" descr="de thuo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0" y="228600"/>
            <a:ext cx="4876800" cy="292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16085485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2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2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2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812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812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812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8125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8125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8125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8125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8125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8125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8125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8125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2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2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2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812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812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812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8125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8125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8125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8125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8125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8125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8125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8125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7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812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812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812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4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2000"/>
                                        <p:tgtEl>
                                          <p:spTgt spid="1812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6600" dirty="0">
                <a:solidFill>
                  <a:srgbClr val="FF0000"/>
                </a:solidFill>
              </a:rPr>
              <a:t>Overview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Femoral fractures resulting from birth injuries are </a:t>
            </a:r>
            <a:r>
              <a:rPr lang="en-US" sz="3600" dirty="0" smtClean="0"/>
              <a:t>rare</a:t>
            </a:r>
          </a:p>
          <a:p>
            <a:r>
              <a:rPr lang="en-US" sz="3600" dirty="0"/>
              <a:t>I</a:t>
            </a:r>
            <a:r>
              <a:rPr lang="en-US" sz="3600" dirty="0" smtClean="0"/>
              <a:t>ncidence </a:t>
            </a:r>
            <a:r>
              <a:rPr lang="en-US" sz="3600" dirty="0"/>
              <a:t>0.13 per 1,000 live </a:t>
            </a:r>
            <a:r>
              <a:rPr lang="en-US" sz="3600" dirty="0" smtClean="0"/>
              <a:t>births (0,13/1000)</a:t>
            </a:r>
            <a:endParaRPr lang="en-US" sz="3600" dirty="0"/>
          </a:p>
        </p:txBody>
      </p:sp>
    </p:spTree>
    <p:extLst>
      <p:ext uri="{BB962C8B-B14F-4D97-AF65-F5344CB8AC3E}">
        <p14:creationId xmlns="" xmlns:p14="http://schemas.microsoft.com/office/powerpoint/2010/main" val="2645005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6600" dirty="0">
                <a:solidFill>
                  <a:srgbClr val="FF0000"/>
                </a:solidFill>
              </a:rPr>
              <a:t>Cause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8229600" cy="4389120"/>
          </a:xfrm>
        </p:spPr>
        <p:txBody>
          <a:bodyPr/>
          <a:lstStyle/>
          <a:p>
            <a:pPr marL="0" indent="0">
              <a:buNone/>
            </a:pPr>
            <a:endParaRPr lang="en-US" sz="2800" dirty="0" smtClean="0"/>
          </a:p>
          <a:p>
            <a:r>
              <a:rPr lang="en-US" sz="3600" dirty="0" smtClean="0"/>
              <a:t>Twin pregnancies</a:t>
            </a:r>
          </a:p>
          <a:p>
            <a:r>
              <a:rPr lang="en-US" sz="3600" dirty="0" smtClean="0"/>
              <a:t>Breech presentations</a:t>
            </a:r>
          </a:p>
          <a:p>
            <a:r>
              <a:rPr lang="en-US" sz="3600" dirty="0" smtClean="0"/>
              <a:t>Prematurity</a:t>
            </a:r>
          </a:p>
          <a:p>
            <a:r>
              <a:rPr lang="en-US" sz="3600" dirty="0"/>
              <a:t>T</a:t>
            </a:r>
            <a:r>
              <a:rPr lang="en-US" sz="3600" dirty="0" smtClean="0"/>
              <a:t>he </a:t>
            </a:r>
            <a:r>
              <a:rPr lang="en-US" sz="3600" dirty="0"/>
              <a:t>baby is especially </a:t>
            </a:r>
            <a:r>
              <a:rPr lang="en-US" sz="3600" dirty="0" smtClean="0"/>
              <a:t>large</a:t>
            </a:r>
          </a:p>
          <a:p>
            <a:r>
              <a:rPr lang="en-US" sz="3600" dirty="0" smtClean="0"/>
              <a:t>Difficulties </a:t>
            </a:r>
            <a:r>
              <a:rPr lang="en-US" sz="3600" dirty="0"/>
              <a:t>in the process of born</a:t>
            </a:r>
          </a:p>
          <a:p>
            <a:pPr marL="0" indent="0">
              <a:buNone/>
            </a:pPr>
            <a:endParaRPr lang="en-US" sz="2800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855605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1126" y="304800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en-US" sz="6600" dirty="0">
                <a:solidFill>
                  <a:srgbClr val="FF0000"/>
                </a:solidFill>
              </a:rPr>
              <a:t>P</a:t>
            </a:r>
            <a:r>
              <a:rPr lang="en-US" sz="6600" dirty="0" smtClean="0">
                <a:solidFill>
                  <a:srgbClr val="FF0000"/>
                </a:solidFill>
              </a:rPr>
              <a:t>revious </a:t>
            </a:r>
            <a:r>
              <a:rPr lang="en-US" sz="6600" dirty="0">
                <a:solidFill>
                  <a:srgbClr val="FF0000"/>
                </a:solidFill>
              </a:rPr>
              <a:t>treatments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57800" y="5769590"/>
            <a:ext cx="3352800" cy="1088409"/>
          </a:xfrm>
        </p:spPr>
        <p:txBody>
          <a:bodyPr>
            <a:normAutofit fontScale="92500" lnSpcReduction="20000"/>
          </a:bodyPr>
          <a:lstStyle/>
          <a:p>
            <a:r>
              <a:rPr lang="en-US" sz="3600" dirty="0" smtClean="0"/>
              <a:t>Splints powder </a:t>
            </a:r>
          </a:p>
          <a:p>
            <a:r>
              <a:rPr lang="en-US" sz="3600" dirty="0" smtClean="0"/>
              <a:t>Cast </a:t>
            </a:r>
            <a:r>
              <a:rPr lang="en-US" sz="3600" dirty="0" err="1" smtClean="0"/>
              <a:t>spica</a:t>
            </a:r>
            <a:endParaRPr lang="en-US" sz="3600" dirty="0"/>
          </a:p>
        </p:txBody>
      </p:sp>
      <p:pic>
        <p:nvPicPr>
          <p:cNvPr id="4098" name="Picture 2" descr="http://orthoinfo.aaos.org/figures/A00424F0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882345"/>
            <a:ext cx="4121426" cy="379171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676400"/>
            <a:ext cx="3691508" cy="3866771"/>
          </a:xfrm>
          <a:prstGeom prst="rect">
            <a:avLst/>
          </a:prstGeom>
        </p:spPr>
      </p:pic>
      <p:sp>
        <p:nvSpPr>
          <p:cNvPr id="7" name="Content Placeholder 2"/>
          <p:cNvSpPr txBox="1">
            <a:spLocks/>
          </p:cNvSpPr>
          <p:nvPr/>
        </p:nvSpPr>
        <p:spPr>
          <a:xfrm>
            <a:off x="664423" y="5592075"/>
            <a:ext cx="3352800" cy="1066800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6888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Char char="•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600" dirty="0" smtClean="0"/>
              <a:t>Bryant skin traction</a:t>
            </a:r>
          </a:p>
          <a:p>
            <a:endParaRPr lang="en-US" sz="3600" dirty="0" smtClean="0"/>
          </a:p>
        </p:txBody>
      </p:sp>
    </p:spTree>
    <p:extLst>
      <p:ext uri="{BB962C8B-B14F-4D97-AF65-F5344CB8AC3E}">
        <p14:creationId xmlns="" xmlns:p14="http://schemas.microsoft.com/office/powerpoint/2010/main" val="2628209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6600" dirty="0" smtClean="0">
                <a:solidFill>
                  <a:srgbClr val="FF0000"/>
                </a:solidFill>
              </a:rPr>
              <a:t>Defect</a:t>
            </a:r>
            <a:endParaRPr lang="en-US" sz="6600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Injure skin</a:t>
            </a:r>
          </a:p>
          <a:p>
            <a:r>
              <a:rPr lang="en-US" sz="3600" dirty="0"/>
              <a:t>long hospital </a:t>
            </a:r>
            <a:r>
              <a:rPr lang="en-US" sz="3600" dirty="0" smtClean="0"/>
              <a:t>stay</a:t>
            </a:r>
          </a:p>
          <a:p>
            <a:r>
              <a:rPr lang="en-US" sz="3600" dirty="0"/>
              <a:t>D</a:t>
            </a:r>
            <a:r>
              <a:rPr lang="en-US" sz="3600" dirty="0" smtClean="0"/>
              <a:t>ifficult </a:t>
            </a:r>
            <a:r>
              <a:rPr lang="en-US" sz="3600" dirty="0"/>
              <a:t>to </a:t>
            </a:r>
            <a:r>
              <a:rPr lang="en-US" sz="3600" dirty="0" smtClean="0"/>
              <a:t>clean for baby</a:t>
            </a:r>
          </a:p>
          <a:p>
            <a:r>
              <a:rPr lang="en-US" sz="3600" dirty="0" smtClean="0"/>
              <a:t>Difficult </a:t>
            </a:r>
            <a:r>
              <a:rPr lang="en-US" sz="3600" dirty="0"/>
              <a:t>for the breastfed </a:t>
            </a:r>
            <a:r>
              <a:rPr lang="en-US" sz="3600" dirty="0" smtClean="0"/>
              <a:t>baby</a:t>
            </a:r>
          </a:p>
          <a:p>
            <a:r>
              <a:rPr lang="en-US" sz="3600" dirty="0" smtClean="0"/>
              <a:t>Posture </a:t>
            </a:r>
            <a:r>
              <a:rPr lang="en-US" sz="3600" dirty="0"/>
              <a:t>make </a:t>
            </a:r>
            <a:r>
              <a:rPr lang="en-US" sz="3600" dirty="0" smtClean="0"/>
              <a:t>baby </a:t>
            </a:r>
            <a:r>
              <a:rPr lang="en-US" sz="3600" dirty="0"/>
              <a:t>uncomfortable</a:t>
            </a:r>
          </a:p>
        </p:txBody>
      </p:sp>
    </p:spTree>
    <p:extLst>
      <p:ext uri="{BB962C8B-B14F-4D97-AF65-F5344CB8AC3E}">
        <p14:creationId xmlns="" xmlns:p14="http://schemas.microsoft.com/office/powerpoint/2010/main" val="487411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685800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en-US" sz="6600" dirty="0">
                <a:solidFill>
                  <a:srgbClr val="FF0000"/>
                </a:solidFill>
              </a:rPr>
              <a:t>New treatmen</a:t>
            </a:r>
            <a:r>
              <a:rPr lang="en-US" sz="6600" dirty="0"/>
              <a:t>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sz="3600" dirty="0" smtClean="0"/>
          </a:p>
          <a:p>
            <a:r>
              <a:rPr lang="en-US" sz="3600" dirty="0" smtClean="0"/>
              <a:t>Using </a:t>
            </a:r>
            <a:r>
              <a:rPr lang="en-US" sz="3600" dirty="0"/>
              <a:t>PAVLIK HARNESS for babies from </a:t>
            </a:r>
            <a:r>
              <a:rPr lang="en-US" sz="3600" dirty="0" smtClean="0"/>
              <a:t>0 </a:t>
            </a:r>
            <a:r>
              <a:rPr lang="en-US" sz="3600" dirty="0"/>
              <a:t>to </a:t>
            </a:r>
            <a:r>
              <a:rPr lang="en-US" sz="3600" dirty="0" smtClean="0"/>
              <a:t>6 </a:t>
            </a:r>
            <a:r>
              <a:rPr lang="en-US" sz="3600" dirty="0"/>
              <a:t>months</a:t>
            </a:r>
          </a:p>
        </p:txBody>
      </p:sp>
    </p:spTree>
    <p:extLst>
      <p:ext uri="{BB962C8B-B14F-4D97-AF65-F5344CB8AC3E}">
        <p14:creationId xmlns="" xmlns:p14="http://schemas.microsoft.com/office/powerpoint/2010/main" val="1164891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286512"/>
          </a:xfrm>
        </p:spPr>
        <p:txBody>
          <a:bodyPr>
            <a:normAutofit fontScale="90000"/>
          </a:bodyPr>
          <a:lstStyle/>
          <a:p>
            <a:pPr algn="ctr"/>
            <a:r>
              <a:rPr lang="en-US" sz="5400" dirty="0" err="1" smtClean="0">
                <a:solidFill>
                  <a:srgbClr val="FF0000"/>
                </a:solidFill>
              </a:rPr>
              <a:t>Pavlik</a:t>
            </a:r>
            <a:r>
              <a:rPr lang="en-US" sz="5400" dirty="0" smtClean="0">
                <a:solidFill>
                  <a:srgbClr val="FF0000"/>
                </a:solidFill>
              </a:rPr>
              <a:t> </a:t>
            </a:r>
            <a:r>
              <a:rPr lang="en-US" sz="5400" dirty="0">
                <a:solidFill>
                  <a:srgbClr val="FF0000"/>
                </a:solidFill>
              </a:rPr>
              <a:t>harness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5029200"/>
          </a:xfrm>
        </p:spPr>
        <p:txBody>
          <a:bodyPr/>
          <a:lstStyle/>
          <a:p>
            <a:r>
              <a:rPr lang="en-US" sz="3200" dirty="0" smtClean="0"/>
              <a:t>To used </a:t>
            </a:r>
            <a:r>
              <a:rPr lang="en-US" sz="3200" dirty="0"/>
              <a:t>to </a:t>
            </a:r>
            <a:r>
              <a:rPr lang="en-US" sz="3200" dirty="0" smtClean="0"/>
              <a:t>treatment of congenital </a:t>
            </a:r>
            <a:r>
              <a:rPr lang="en-US" sz="3200" dirty="0"/>
              <a:t>hip </a:t>
            </a:r>
            <a:r>
              <a:rPr lang="en-US" sz="3200" dirty="0" smtClean="0"/>
              <a:t>dislocation </a:t>
            </a:r>
          </a:p>
          <a:p>
            <a:r>
              <a:rPr lang="en-US" sz="3200" dirty="0" smtClean="0"/>
              <a:t>It is </a:t>
            </a:r>
            <a:r>
              <a:rPr lang="en-US" sz="3200" dirty="0"/>
              <a:t>also used in </a:t>
            </a:r>
            <a:r>
              <a:rPr lang="en-US" sz="3200" dirty="0" smtClean="0"/>
              <a:t>treatment of femoral fractures for newborns</a:t>
            </a:r>
          </a:p>
          <a:p>
            <a:r>
              <a:rPr lang="en-US" sz="3200" dirty="0" smtClean="0"/>
              <a:t>Physiotherapist apply this method</a:t>
            </a:r>
            <a:endParaRPr lang="en-US" sz="3200" dirty="0"/>
          </a:p>
          <a:p>
            <a:r>
              <a:rPr lang="en-US" sz="3200" dirty="0"/>
              <a:t>Treatment time is about 4 </a:t>
            </a:r>
            <a:r>
              <a:rPr lang="en-US" sz="3200" dirty="0" smtClean="0"/>
              <a:t>weeks</a:t>
            </a:r>
            <a:endParaRPr lang="en-US" sz="3200" dirty="0"/>
          </a:p>
        </p:txBody>
      </p:sp>
    </p:spTree>
    <p:extLst>
      <p:ext uri="{BB962C8B-B14F-4D97-AF65-F5344CB8AC3E}">
        <p14:creationId xmlns="" xmlns:p14="http://schemas.microsoft.com/office/powerpoint/2010/main" val="2077968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3175000"/>
            <a:ext cx="2895600" cy="3556000"/>
          </a:xfrm>
        </p:spPr>
      </p:pic>
      <p:pic>
        <p:nvPicPr>
          <p:cNvPr id="5" name="Picture 3" descr="C:\Users\DELL\Desktop\3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4800" y="3276599"/>
            <a:ext cx="4343400" cy="347818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Content Placeholder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7400" y="152400"/>
            <a:ext cx="5148262" cy="2946817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221994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708</TotalTime>
  <Words>303</Words>
  <Application>Microsoft Office PowerPoint</Application>
  <PresentationFormat>On-screen Show (4:3)</PresentationFormat>
  <Paragraphs>77</Paragraphs>
  <Slides>20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Flow</vt:lpstr>
      <vt:lpstr>Using PAVLIK HARNESS in treatment of femoral fractures for newborns </vt:lpstr>
      <vt:lpstr>Overview</vt:lpstr>
      <vt:lpstr>Overview</vt:lpstr>
      <vt:lpstr>Cause</vt:lpstr>
      <vt:lpstr>Previous treatments</vt:lpstr>
      <vt:lpstr>Defect</vt:lpstr>
      <vt:lpstr>New treatment</vt:lpstr>
      <vt:lpstr>Pavlik harness</vt:lpstr>
      <vt:lpstr>Slide 9</vt:lpstr>
      <vt:lpstr>Forte</vt:lpstr>
      <vt:lpstr>Evidence-based medicine</vt:lpstr>
      <vt:lpstr>Result</vt:lpstr>
      <vt:lpstr>Evidence-based medicine</vt:lpstr>
      <vt:lpstr>Result</vt:lpstr>
      <vt:lpstr>Slide 15</vt:lpstr>
      <vt:lpstr>Slide 16</vt:lpstr>
      <vt:lpstr>Slide 17</vt:lpstr>
      <vt:lpstr>Conclusion</vt:lpstr>
      <vt:lpstr>Reference </vt:lpstr>
      <vt:lpstr>Slide 20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Treatment of Femoral Fractures in Neonates </dc:title>
  <dc:creator>DELL</dc:creator>
  <cp:lastModifiedBy>AVENIS</cp:lastModifiedBy>
  <cp:revision>44</cp:revision>
  <dcterms:created xsi:type="dcterms:W3CDTF">2006-08-16T00:00:00Z</dcterms:created>
  <dcterms:modified xsi:type="dcterms:W3CDTF">2014-05-06T03:06:08Z</dcterms:modified>
</cp:coreProperties>
</file>